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9" r:id="rId1"/>
  </p:sldMasterIdLst>
  <p:notesMasterIdLst>
    <p:notesMasterId r:id="rId9"/>
  </p:notesMasterIdLst>
  <p:sldIdLst>
    <p:sldId id="256" r:id="rId2"/>
    <p:sldId id="289" r:id="rId3"/>
    <p:sldId id="305" r:id="rId4"/>
    <p:sldId id="306" r:id="rId5"/>
    <p:sldId id="257" r:id="rId6"/>
    <p:sldId id="308" r:id="rId7"/>
    <p:sldId id="286" r:id="rId8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0453"/>
    <p:restoredTop sz="94522"/>
  </p:normalViewPr>
  <p:slideViewPr>
    <p:cSldViewPr snapToGrid="0" snapToObjects="1">
      <p:cViewPr varScale="1">
        <p:scale>
          <a:sx n="133" d="100"/>
          <a:sy n="133" d="100"/>
        </p:scale>
        <p:origin x="192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0E296F-1A0F-8E41-84B7-16A6D58E7CFD}" type="datetimeFigureOut">
              <a:rPr lang="en-US" smtClean="0"/>
              <a:t>7/27/20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A27832-FA4C-FA4C-9D28-20B9079E21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776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438" y="1523999"/>
            <a:ext cx="6974761" cy="1844381"/>
          </a:xfrm>
        </p:spPr>
        <p:txBody>
          <a:bodyPr anchor="b">
            <a:normAutofit/>
          </a:bodyPr>
          <a:lstStyle>
            <a:lvl1pPr algn="ctr">
              <a:defRPr sz="36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2438" y="3545840"/>
            <a:ext cx="6974761" cy="1046480"/>
          </a:xfrm>
        </p:spPr>
        <p:txBody>
          <a:bodyPr anchor="t">
            <a:normAutofit/>
          </a:bodyPr>
          <a:lstStyle>
            <a:lvl1pPr marL="0" indent="0" algn="ctr">
              <a:buNone/>
              <a:defRPr sz="1575">
                <a:solidFill>
                  <a:schemeClr val="tx1">
                    <a:lumMod val="9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B6D03-DECE-B946-ABCE-719C49414A2E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 flipH="1">
            <a:off x="8307977" y="4769778"/>
            <a:ext cx="2935" cy="334207"/>
          </a:xfrm>
          <a:prstGeom prst="line">
            <a:avLst/>
          </a:prstGeom>
          <a:ln w="127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6129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514351"/>
            <a:ext cx="8245830" cy="11303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1753604"/>
            <a:ext cx="8245830" cy="271145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485BF-BBAE-3B4C-B74C-D5A0814F19EA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08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59" y="514351"/>
            <a:ext cx="7543800" cy="11303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3159" y="1777667"/>
            <a:ext cx="3703241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56100" y="1777667"/>
            <a:ext cx="3700859" cy="271145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6C735-848A-1247-AD25-570F48E05A4C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2774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C72353-7250-DD49-B307-255CB8784FA0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249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0974E-E7EB-954D-88BC-DE7F2D79F53F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>
            <a:off x="0" y="0"/>
            <a:ext cx="9144000" cy="469750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2"/>
          <p:cNvSpPr>
            <a:spLocks noGrp="1"/>
          </p:cNvSpPr>
          <p:nvPr>
            <p:ph type="body" idx="1"/>
          </p:nvPr>
        </p:nvSpPr>
        <p:spPr>
          <a:xfrm>
            <a:off x="513160" y="1012191"/>
            <a:ext cx="3754040" cy="3407409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5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2"/>
          <p:cNvSpPr>
            <a:spLocks noGrp="1"/>
          </p:cNvSpPr>
          <p:nvPr>
            <p:ph type="body" idx="12"/>
          </p:nvPr>
        </p:nvSpPr>
        <p:spPr>
          <a:xfrm>
            <a:off x="4828580" y="1012190"/>
            <a:ext cx="3754040" cy="3407409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15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13160" y="243842"/>
            <a:ext cx="8069460" cy="672170"/>
          </a:xfrm>
        </p:spPr>
        <p:txBody>
          <a:bodyPr anchor="b">
            <a:normAutofit/>
          </a:bodyPr>
          <a:lstStyle>
            <a:lvl1pPr algn="l">
              <a:defRPr sz="1800" b="1" i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73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3759" y="514350"/>
            <a:ext cx="2743200" cy="102870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3159" y="514350"/>
            <a:ext cx="4457701" cy="398145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3759" y="1657350"/>
            <a:ext cx="2743200" cy="156845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DB3460-0D27-EE49-964B-A1D0C9FF2D9B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2064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42109" y="1085850"/>
            <a:ext cx="4514850" cy="857250"/>
          </a:xfrm>
        </p:spPr>
        <p:txBody>
          <a:bodyPr anchor="b">
            <a:normAutofit/>
          </a:bodyPr>
          <a:lstStyle>
            <a:lvl1pPr algn="l">
              <a:defRPr sz="21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1759" y="685800"/>
            <a:ext cx="2460731" cy="3429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42109" y="2082800"/>
            <a:ext cx="4516041" cy="1536700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BA61F-AE71-7243-A0D5-8444C84C9623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887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9" y="514350"/>
            <a:ext cx="6858001" cy="2057400"/>
          </a:xfrm>
        </p:spPr>
        <p:txBody>
          <a:bodyPr anchor="ctr">
            <a:normAutofit/>
          </a:bodyPr>
          <a:lstStyle>
            <a:lvl1pPr algn="l">
              <a:defRPr sz="2400" b="1" i="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84659" y="2571750"/>
            <a:ext cx="6400800" cy="28575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60" y="3225801"/>
            <a:ext cx="6400800" cy="1263649"/>
          </a:xfrm>
        </p:spPr>
        <p:txBody>
          <a:bodyPr anchor="ctr">
            <a:normAutofit/>
          </a:bodyPr>
          <a:lstStyle>
            <a:lvl1pPr marL="0" indent="0" algn="l">
              <a:buNone/>
              <a:defRPr sz="1500">
                <a:solidFill>
                  <a:schemeClr val="tx1">
                    <a:lumMod val="9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60733-CCA3-3A4F-A79C-1C43D2C05DEC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98859" y="609167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14059" y="2076451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/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740761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3160" y="514350"/>
            <a:ext cx="7543800" cy="2057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13159" y="2946401"/>
            <a:ext cx="6400800" cy="62865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18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3575049"/>
            <a:ext cx="6400801" cy="920750"/>
          </a:xfrm>
        </p:spPr>
        <p:txBody>
          <a:bodyPr anchor="t">
            <a:normAutofit/>
          </a:bodyPr>
          <a:lstStyle>
            <a:lvl1pPr marL="0" indent="0" algn="l">
              <a:buNone/>
              <a:defRPr sz="1350">
                <a:solidFill>
                  <a:schemeClr val="tx1">
                    <a:lumMod val="9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8E253E-F39E-794F-BF32-B1B31DF1C76F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416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1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3159" y="514351"/>
            <a:ext cx="6400800" cy="11303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3159" y="1786523"/>
            <a:ext cx="6400800" cy="27114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5056" y="4769779"/>
            <a:ext cx="991859" cy="273844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750" b="0" i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defRPr>
            </a:lvl1pPr>
          </a:lstStyle>
          <a:p>
            <a:fld id="{9570974E-E7EB-954D-88BC-DE7F2D79F53F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63164" y="4769778"/>
            <a:ext cx="656338" cy="273845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200" b="0" i="0" baseline="0">
                <a:solidFill>
                  <a:schemeClr val="tx1">
                    <a:lumMod val="95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 userDrawn="1"/>
        </p:nvCxnSpPr>
        <p:spPr>
          <a:xfrm flipH="1">
            <a:off x="8307977" y="4769778"/>
            <a:ext cx="2935" cy="334207"/>
          </a:xfrm>
          <a:prstGeom prst="line">
            <a:avLst/>
          </a:prstGeom>
          <a:ln w="12700" cap="sq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9779" y="4769778"/>
            <a:ext cx="746760" cy="241221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7601" y="4639846"/>
            <a:ext cx="1034076" cy="503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700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3" r:id="rId3"/>
    <p:sldLayoutId id="2147483676" r:id="rId4"/>
    <p:sldLayoutId id="2147483685" r:id="rId5"/>
    <p:sldLayoutId id="2147483677" r:id="rId6"/>
    <p:sldLayoutId id="2147483678" r:id="rId7"/>
    <p:sldLayoutId id="2147483681" r:id="rId8"/>
    <p:sldLayoutId id="2147483684" r:id="rId9"/>
  </p:sldLayoutIdLst>
  <p:hf hdr="0" ftr="0"/>
  <p:txStyles>
    <p:titleStyle>
      <a:lvl1pPr algn="l" defTabSz="342900" rtl="0" eaLnBrk="1" latinLnBrk="0" hangingPunct="1">
        <a:spcBef>
          <a:spcPct val="0"/>
        </a:spcBef>
        <a:buNone/>
        <a:defRPr sz="2700" b="1" i="0" kern="1200" cap="all" baseline="0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143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500" kern="1200" cap="none">
          <a:solidFill>
            <a:schemeClr val="tx1">
              <a:lumMod val="95000"/>
            </a:schemeClr>
          </a:solidFill>
          <a:effectLst/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350" kern="1200" cap="none">
          <a:solidFill>
            <a:schemeClr val="tx1">
              <a:lumMod val="95000"/>
            </a:schemeClr>
          </a:solidFill>
          <a:effectLst/>
          <a:latin typeface="+mn-lt"/>
          <a:ea typeface="+mn-ea"/>
          <a:cs typeface="+mn-cs"/>
        </a:defRPr>
      </a:lvl2pPr>
      <a:lvl3pPr marL="900113" indent="-214313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200" kern="1200" cap="none">
          <a:solidFill>
            <a:schemeClr val="tx1">
              <a:lumMod val="95000"/>
            </a:schemeClr>
          </a:solidFill>
          <a:effectLst/>
          <a:latin typeface="+mn-lt"/>
          <a:ea typeface="+mn-ea"/>
          <a:cs typeface="+mn-cs"/>
        </a:defRPr>
      </a:lvl3pPr>
      <a:lvl4pPr marL="11572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tx1">
              <a:lumMod val="95000"/>
            </a:schemeClr>
          </a:solidFill>
          <a:effectLst/>
          <a:latin typeface="+mn-lt"/>
          <a:ea typeface="+mn-ea"/>
          <a:cs typeface="+mn-cs"/>
        </a:defRPr>
      </a:lvl4pPr>
      <a:lvl5pPr marL="1500188" indent="-128588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tx1">
              <a:lumMod val="95000"/>
            </a:schemeClr>
          </a:solidFill>
          <a:effectLst/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spcAft>
          <a:spcPts val="45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05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IsoBank</a:t>
            </a:r>
            <a:r>
              <a:rPr lang="en-US" dirty="0"/>
              <a:t> Depositors</a:t>
            </a:r>
            <a:br>
              <a:rPr lang="en-US" dirty="0"/>
            </a:br>
            <a:r>
              <a:rPr lang="en-US" dirty="0"/>
              <a:t>Testing Kick-Off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Chris Jordan</a:t>
            </a:r>
          </a:p>
          <a:p>
            <a:r>
              <a:rPr lang="en-US" dirty="0"/>
              <a:t>TACC Data Management and Collections Group</a:t>
            </a:r>
          </a:p>
          <a:p>
            <a:r>
              <a:rPr lang="en-US" dirty="0"/>
              <a:t>July 2020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0007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C663B-3852-8344-A747-CAEE2053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159" y="221381"/>
            <a:ext cx="8245830" cy="1145406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BD69AD-076C-7043-AB4E-1A038CEEB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159" y="1366787"/>
            <a:ext cx="8245830" cy="3098267"/>
          </a:xfrm>
        </p:spPr>
        <p:txBody>
          <a:bodyPr/>
          <a:lstStyle/>
          <a:p>
            <a:r>
              <a:rPr lang="en-US" dirty="0"/>
              <a:t>Brief Status Intro</a:t>
            </a:r>
          </a:p>
          <a:p>
            <a:r>
              <a:rPr lang="en-US" dirty="0"/>
              <a:t>Process and Timeline</a:t>
            </a:r>
          </a:p>
          <a:p>
            <a:r>
              <a:rPr lang="en-US" dirty="0"/>
              <a:t>David Walling - Tech discussion and demo</a:t>
            </a:r>
          </a:p>
          <a:p>
            <a:r>
              <a:rPr lang="en-US" dirty="0"/>
              <a:t>Q &amp; 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52815-6268-9047-9AF4-9998423F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485BF-BBAE-3B4C-B74C-D5A0814F19EA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B4B059-3B64-0142-B248-BD305041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3673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A02E90-7527-DF45-87C6-8E5A99AB44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 implementation Status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9042FB-D5ED-414A-A1F3-25EB812927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Some schedule and process changes from the plan as described at the Madison Workshop</a:t>
            </a:r>
          </a:p>
          <a:p>
            <a:r>
              <a:rPr lang="en-US" dirty="0"/>
              <a:t>Significant changes leading to delays:</a:t>
            </a:r>
          </a:p>
          <a:p>
            <a:pPr lvl="1"/>
            <a:r>
              <a:rPr lang="en-US" dirty="0"/>
              <a:t>Material Type hierarchy changed to a new model  with different “root” (geosphere, hydrosphere, </a:t>
            </a:r>
            <a:r>
              <a:rPr lang="en-US" dirty="0" err="1"/>
              <a:t>etc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Some major re-implementation of metadata handling in the site and database</a:t>
            </a:r>
          </a:p>
          <a:p>
            <a:pPr lvl="1"/>
            <a:r>
              <a:rPr lang="en-US" dirty="0"/>
              <a:t>“Events, dear boy, events”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0027C0-EF25-6744-A7E1-CE1CF814C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485BF-BBAE-3B4C-B74C-D5A0814F19EA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80EFBB-0AE5-8D46-BE46-B90E68ED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366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68DA8F-73A9-9246-BD8D-223C9ABDE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Upsides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E7C6B-1E6D-F741-A036-BA912B2F73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Consensus that the new material type much better at accommodating all </a:t>
            </a:r>
            <a:r>
              <a:rPr lang="en-US" dirty="0" err="1"/>
              <a:t>IsoBank</a:t>
            </a:r>
            <a:r>
              <a:rPr lang="en-US" dirty="0"/>
              <a:t>-related disciplines (thanks to Gabe Bowen and Environmental Systems committee)</a:t>
            </a:r>
          </a:p>
          <a:p>
            <a:r>
              <a:rPr lang="en-US" dirty="0"/>
              <a:t>First implementation will be a single-step process for uploading all data at once (as opposed to the two-step Lab + Researcher model shown in Madison)</a:t>
            </a:r>
          </a:p>
          <a:p>
            <a:r>
              <a:rPr lang="en-US" dirty="0"/>
              <a:t>New metadata model much easier to manage, supports changes and expansion</a:t>
            </a:r>
          </a:p>
          <a:p>
            <a:pPr lvl="1"/>
            <a:r>
              <a:rPr lang="en-US" dirty="0"/>
              <a:t>Includes ability to document metadata alongside definition in-interface</a:t>
            </a:r>
          </a:p>
          <a:p>
            <a:r>
              <a:rPr lang="en-US" dirty="0"/>
              <a:t>Overall much better able to accommodate ongoing revisions to metadata requirements and variations amongst disciplines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E39B3-FF95-054D-9E6E-9AB69ED19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485BF-BBAE-3B4C-B74C-D5A0814F19EA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FE51BD-B9CD-8942-9451-5F6B70C61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971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from here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Today – will describe/show the ingest process, what will be needed from you and what’s still in development</a:t>
            </a:r>
          </a:p>
          <a:p>
            <a:r>
              <a:rPr lang="en-US" dirty="0"/>
              <a:t>This week – dissemination of metadata templates for use in adjusting current data for </a:t>
            </a:r>
            <a:r>
              <a:rPr lang="en-US" dirty="0" err="1"/>
              <a:t>IsoBank</a:t>
            </a:r>
            <a:r>
              <a:rPr lang="en-US" dirty="0"/>
              <a:t> ingest</a:t>
            </a:r>
          </a:p>
          <a:p>
            <a:r>
              <a:rPr lang="en-US" dirty="0"/>
              <a:t>Two weeks following dissemination, we ask that you complete the deposit spreadsheets and return them to us</a:t>
            </a:r>
          </a:p>
          <a:p>
            <a:r>
              <a:rPr lang="en-US" dirty="0"/>
              <a:t>As we receive returned spreadsheets, we will run through the ingest process, find bugs and problems, and work individually with depositor to resolve issues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871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C016F0-A0AD-0740-B5F8-D0714449B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major milestone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2C037D-8297-F547-8448-5F500E660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Roughly one month from today, we will meet again</a:t>
            </a:r>
          </a:p>
          <a:p>
            <a:r>
              <a:rPr lang="en-US" dirty="0"/>
              <a:t>Should have found and resolved any major issues with the template ingest</a:t>
            </a:r>
          </a:p>
          <a:p>
            <a:r>
              <a:rPr lang="en-US" dirty="0"/>
              <a:t>With sufficient progress on the material type hierarchy, should be able to release a template generator</a:t>
            </a:r>
          </a:p>
          <a:p>
            <a:r>
              <a:rPr lang="en-US" dirty="0"/>
              <a:t>These two goals should allow us to release the deposit tools to more direct interaction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BE08C-EA9F-E241-8A4C-8ABE649797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485BF-BBAE-3B4C-B74C-D5A0814F19EA}" type="datetime1">
              <a:rPr lang="en-US" smtClean="0"/>
              <a:t>7/27/20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124121-A638-894E-8686-B351B5863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404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 and Feedback requests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Interested generally in how easy it is to get existing data “marked up” to the </a:t>
            </a:r>
            <a:r>
              <a:rPr lang="en-US" dirty="0" err="1">
                <a:solidFill>
                  <a:schemeClr val="tx1"/>
                </a:solidFill>
              </a:rPr>
              <a:t>IsoBank</a:t>
            </a:r>
            <a:r>
              <a:rPr lang="en-US" dirty="0">
                <a:solidFill>
                  <a:schemeClr val="tx1"/>
                </a:solidFill>
              </a:rPr>
              <a:t> metadata formats and requirements</a:t>
            </a:r>
          </a:p>
          <a:p>
            <a:r>
              <a:rPr lang="en-US" dirty="0">
                <a:solidFill>
                  <a:schemeClr val="tx1"/>
                </a:solidFill>
              </a:rPr>
              <a:t>Documentation of metadata fields and options will be provided in a document distributed/linked to along with template spreadsheets</a:t>
            </a:r>
          </a:p>
          <a:p>
            <a:r>
              <a:rPr lang="en-US" dirty="0">
                <a:solidFill>
                  <a:schemeClr val="tx1"/>
                </a:solidFill>
              </a:rPr>
              <a:t>The number of ”Required” fields is quite large – an issue to be worked out in the next couple of months is how much of what is required is consistently available</a:t>
            </a:r>
          </a:p>
          <a:p>
            <a:r>
              <a:rPr lang="en-US" dirty="0">
                <a:solidFill>
                  <a:schemeClr val="tx1"/>
                </a:solidFill>
              </a:rPr>
              <a:t>No data from this process will be made public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6825568"/>
      </p:ext>
    </p:extLst>
  </p:cSld>
  <p:clrMapOvr>
    <a:masterClrMapping/>
  </p:clrMapOvr>
</p:sld>
</file>

<file path=ppt/theme/theme1.xml><?xml version="1.0" encoding="utf-8"?>
<a:theme xmlns:a="http://schemas.openxmlformats.org/drawingml/2006/main" name="SC-15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-15 PPT template" id="{E6B929F1-2799-1445-BED1-5532959C162C}" vid="{AACA2CA2-DB93-B24A-AFC5-6DB98B25FB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SC-15 PPT template</Template>
  <TotalTime>11019</TotalTime>
  <Words>421</Words>
  <Application>Microsoft Macintosh PowerPoint</Application>
  <PresentationFormat>On-screen Show (16:9)</PresentationFormat>
  <Paragraphs>47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Calibri</vt:lpstr>
      <vt:lpstr>Century Gothic</vt:lpstr>
      <vt:lpstr>Wingdings 3</vt:lpstr>
      <vt:lpstr>SC-15</vt:lpstr>
      <vt:lpstr>IsoBank Depositors Testing Kick-Off</vt:lpstr>
      <vt:lpstr>Outline</vt:lpstr>
      <vt:lpstr>Tech implementation Status</vt:lpstr>
      <vt:lpstr>Upsides</vt:lpstr>
      <vt:lpstr>Process from here</vt:lpstr>
      <vt:lpstr>Next major milestone</vt:lpstr>
      <vt:lpstr>Considerations and Feedback requests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Stelmaszek</dc:creator>
  <cp:lastModifiedBy>Christopher Jordan</cp:lastModifiedBy>
  <cp:revision>83</cp:revision>
  <dcterms:created xsi:type="dcterms:W3CDTF">2015-10-29T01:14:26Z</dcterms:created>
  <dcterms:modified xsi:type="dcterms:W3CDTF">2020-07-27T21:08:50Z</dcterms:modified>
</cp:coreProperties>
</file>