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gif" ContentType="video/unknown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3" d="100"/>
          <a:sy n="63" d="100"/>
        </p:scale>
        <p:origin x="-168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interSettings" Target="printerSettings/printerSettings1.bin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15C979-D163-AC40-8E1C-BF52DCE4E65F}" type="datetimeFigureOut">
              <a:rPr lang="en-US" smtClean="0"/>
              <a:t>3/17/13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2C39BF-3AAF-BE42-943E-6FE2D0F087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888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58A659-9BA6-8D47-B090-86C1D8ADE0D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0891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58A659-9BA6-8D47-B090-86C1D8ADE0D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6787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LUT = Look up table</a:t>
            </a:r>
          </a:p>
          <a:p>
            <a:r>
              <a:rPr lang="en-US" dirty="0" smtClean="0"/>
              <a:t>e.g. in Show Info,</a:t>
            </a:r>
            <a:r>
              <a:rPr lang="en-US" baseline="0" dirty="0" smtClean="0"/>
              <a:t> it will say “</a:t>
            </a:r>
            <a:r>
              <a:rPr lang="en-US" baseline="0" dirty="0" err="1" smtClean="0"/>
              <a:t>Grayscale</a:t>
            </a:r>
            <a:r>
              <a:rPr lang="en-US" baseline="0" dirty="0" smtClean="0"/>
              <a:t> LUT”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58A659-9BA6-8D47-B090-86C1D8ADE0D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1209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19701-771E-4B45-B35D-CECF9DAC5042}" type="datetimeFigureOut">
              <a:rPr lang="en-US" smtClean="0"/>
              <a:t>3/17/13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33C0B-413E-C04E-8BDC-E604F22F9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3228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19701-771E-4B45-B35D-CECF9DAC5042}" type="datetimeFigureOut">
              <a:rPr lang="en-US" smtClean="0"/>
              <a:t>3/17/13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33C0B-413E-C04E-8BDC-E604F22F9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193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19701-771E-4B45-B35D-CECF9DAC5042}" type="datetimeFigureOut">
              <a:rPr lang="en-US" smtClean="0"/>
              <a:t>3/17/13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33C0B-413E-C04E-8BDC-E604F22F9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1010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19701-771E-4B45-B35D-CECF9DAC5042}" type="datetimeFigureOut">
              <a:rPr lang="en-US" smtClean="0"/>
              <a:t>3/17/13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33C0B-413E-C04E-8BDC-E604F22F9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0128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19701-771E-4B45-B35D-CECF9DAC5042}" type="datetimeFigureOut">
              <a:rPr lang="en-US" smtClean="0"/>
              <a:t>3/17/13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33C0B-413E-C04E-8BDC-E604F22F9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7227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19701-771E-4B45-B35D-CECF9DAC5042}" type="datetimeFigureOut">
              <a:rPr lang="en-US" smtClean="0"/>
              <a:t>3/17/13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33C0B-413E-C04E-8BDC-E604F22F9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4318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19701-771E-4B45-B35D-CECF9DAC5042}" type="datetimeFigureOut">
              <a:rPr lang="en-US" smtClean="0"/>
              <a:t>3/17/13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33C0B-413E-C04E-8BDC-E604F22F9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1326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19701-771E-4B45-B35D-CECF9DAC5042}" type="datetimeFigureOut">
              <a:rPr lang="en-US" smtClean="0"/>
              <a:t>3/17/13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33C0B-413E-C04E-8BDC-E604F22F9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2468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19701-771E-4B45-B35D-CECF9DAC5042}" type="datetimeFigureOut">
              <a:rPr lang="en-US" smtClean="0"/>
              <a:t>3/17/13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33C0B-413E-C04E-8BDC-E604F22F9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7514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19701-771E-4B45-B35D-CECF9DAC5042}" type="datetimeFigureOut">
              <a:rPr lang="en-US" smtClean="0"/>
              <a:t>3/17/13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33C0B-413E-C04E-8BDC-E604F22F9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089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19701-771E-4B45-B35D-CECF9DAC5042}" type="datetimeFigureOut">
              <a:rPr lang="en-US" smtClean="0"/>
              <a:t>3/17/13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33C0B-413E-C04E-8BDC-E604F22F9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074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B19701-771E-4B45-B35D-CECF9DAC5042}" type="datetimeFigureOut">
              <a:rPr lang="en-US" smtClean="0"/>
              <a:t>3/17/13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D33C0B-413E-C04E-8BDC-E604F22F9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179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Relationship Id="rId5" Type="http://schemas.openxmlformats.org/officeDocument/2006/relationships/hyperlink" Target="http://fiji.sc/wiki/index.php/Fiji" TargetMode="External"/><Relationship Id="rId6" Type="http://schemas.openxmlformats.org/officeDocument/2006/relationships/image" Target="../media/image1.png"/><Relationship Id="rId1" Type="http://schemas.microsoft.com/office/2007/relationships/media" Target="../media/media1.gif"/><Relationship Id="rId2" Type="http://schemas.openxmlformats.org/officeDocument/2006/relationships/video" Target="../media/media1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7382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dirty="0" err="1" smtClean="0"/>
              <a:t>ImageJ</a:t>
            </a:r>
            <a:r>
              <a:rPr lang="en-US" sz="3600" dirty="0" smtClean="0"/>
              <a:t> Exercise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1750" y="1227696"/>
            <a:ext cx="5471365" cy="5418140"/>
          </a:xfrm>
        </p:spPr>
        <p:txBody>
          <a:bodyPr>
            <a:normAutofit fontScale="62500" lnSpcReduction="20000"/>
          </a:bodyPr>
          <a:lstStyle/>
          <a:p>
            <a:r>
              <a:rPr lang="en-US" sz="3000" dirty="0" err="1" smtClean="0"/>
              <a:t>ImageJ</a:t>
            </a:r>
            <a:r>
              <a:rPr lang="en-US" sz="3000" dirty="0" smtClean="0"/>
              <a:t> available for </a:t>
            </a:r>
            <a:r>
              <a:rPr lang="en-US" sz="3000" dirty="0"/>
              <a:t>free download: </a:t>
            </a:r>
            <a:endParaRPr lang="en-US" sz="3000" dirty="0" smtClean="0"/>
          </a:p>
          <a:p>
            <a:pPr lvl="1"/>
            <a:r>
              <a:rPr lang="en-US" sz="3000" dirty="0" smtClean="0"/>
              <a:t>Open source, supported by NIH</a:t>
            </a:r>
          </a:p>
          <a:p>
            <a:pPr lvl="1"/>
            <a:r>
              <a:rPr lang="en-US" sz="3000" dirty="0" smtClean="0"/>
              <a:t>Works on all platforms</a:t>
            </a:r>
          </a:p>
          <a:p>
            <a:pPr lvl="1"/>
            <a:r>
              <a:rPr lang="en-US" sz="3000" dirty="0" smtClean="0"/>
              <a:t>We will use a “flavor” of </a:t>
            </a:r>
            <a:r>
              <a:rPr lang="en-US" sz="3000" dirty="0" err="1" smtClean="0"/>
              <a:t>ImageJ</a:t>
            </a:r>
            <a:r>
              <a:rPr lang="en-US" sz="3000" dirty="0" smtClean="0"/>
              <a:t> called Fiji:</a:t>
            </a:r>
          </a:p>
          <a:p>
            <a:pPr lvl="2"/>
            <a:r>
              <a:rPr lang="en-US" sz="2600" dirty="0">
                <a:hlinkClick r:id="rId5"/>
              </a:rPr>
              <a:t>http://fiji.sc/wiki/index.php/</a:t>
            </a:r>
            <a:r>
              <a:rPr lang="en-US" sz="2600" dirty="0" smtClean="0">
                <a:hlinkClick r:id="rId5"/>
              </a:rPr>
              <a:t>Fiji</a:t>
            </a:r>
            <a:endParaRPr lang="en-US" sz="2600" dirty="0" smtClean="0"/>
          </a:p>
          <a:p>
            <a:pPr lvl="1"/>
            <a:r>
              <a:rPr lang="en-US" sz="3000" dirty="0" smtClean="0"/>
              <a:t>I will use “</a:t>
            </a:r>
            <a:r>
              <a:rPr lang="en-US" sz="3000" dirty="0" err="1" smtClean="0"/>
              <a:t>ImageJ</a:t>
            </a:r>
            <a:r>
              <a:rPr lang="en-US" sz="3000" dirty="0" smtClean="0"/>
              <a:t>” and “Fiji” interchangeably</a:t>
            </a:r>
          </a:p>
          <a:p>
            <a:pPr lvl="1"/>
            <a:r>
              <a:rPr lang="en-US" sz="3000" dirty="0"/>
              <a:t>Please download and </a:t>
            </a:r>
            <a:r>
              <a:rPr lang="en-US" sz="3000" dirty="0" smtClean="0"/>
              <a:t>install</a:t>
            </a:r>
          </a:p>
          <a:p>
            <a:r>
              <a:rPr lang="en-US" sz="3400" dirty="0" smtClean="0"/>
              <a:t>Open </a:t>
            </a:r>
            <a:r>
              <a:rPr lang="en-US" sz="3400" dirty="0" err="1" smtClean="0"/>
              <a:t>ImageJ</a:t>
            </a:r>
            <a:r>
              <a:rPr lang="en-US" sz="3400" dirty="0" smtClean="0"/>
              <a:t>/Fiji from the list of programs on your laptop</a:t>
            </a:r>
          </a:p>
          <a:p>
            <a:r>
              <a:rPr lang="en-US" sz="3400" dirty="0" smtClean="0"/>
              <a:t>Let’s perform some basic maintenance:</a:t>
            </a:r>
          </a:p>
          <a:p>
            <a:pPr lvl="1"/>
            <a:r>
              <a:rPr lang="en-US" sz="3000" dirty="0" smtClean="0"/>
              <a:t>Run updater: </a:t>
            </a:r>
            <a:r>
              <a:rPr lang="en-US" sz="3000" b="1" dirty="0" smtClean="0">
                <a:solidFill>
                  <a:srgbClr val="C00E10"/>
                </a:solidFill>
              </a:rPr>
              <a:t>Help-&gt;Update </a:t>
            </a:r>
            <a:r>
              <a:rPr lang="en-US" sz="3000" b="1" dirty="0" err="1" smtClean="0">
                <a:solidFill>
                  <a:srgbClr val="C00E10"/>
                </a:solidFill>
              </a:rPr>
              <a:t>ImageJ</a:t>
            </a:r>
            <a:r>
              <a:rPr lang="en-US" sz="3000" b="1" dirty="0" smtClean="0">
                <a:solidFill>
                  <a:srgbClr val="C00E10"/>
                </a:solidFill>
              </a:rPr>
              <a:t> (or Help-&gt;Update Fiji)</a:t>
            </a:r>
          </a:p>
          <a:p>
            <a:pPr lvl="1"/>
            <a:r>
              <a:rPr lang="en-US" sz="3000" dirty="0" smtClean="0"/>
              <a:t>Check how much memory is available to </a:t>
            </a:r>
            <a:r>
              <a:rPr lang="en-US" sz="3000" dirty="0" err="1" smtClean="0"/>
              <a:t>ImageJ</a:t>
            </a:r>
            <a:r>
              <a:rPr lang="en-US" sz="3000" dirty="0" smtClean="0"/>
              <a:t> on your computer:</a:t>
            </a:r>
          </a:p>
          <a:p>
            <a:pPr marL="457200" lvl="1" indent="0">
              <a:buNone/>
            </a:pPr>
            <a:r>
              <a:rPr lang="en-US" sz="3000" dirty="0"/>
              <a:t> </a:t>
            </a:r>
            <a:r>
              <a:rPr lang="en-US" sz="3000" dirty="0" smtClean="0"/>
              <a:t>   </a:t>
            </a:r>
            <a:r>
              <a:rPr lang="en-US" sz="3000" b="1" dirty="0" smtClean="0">
                <a:solidFill>
                  <a:srgbClr val="C00E10"/>
                </a:solidFill>
              </a:rPr>
              <a:t>Edit-&gt;Options-&gt;Memory &amp; Threads</a:t>
            </a:r>
          </a:p>
          <a:p>
            <a:pPr marL="457200" lvl="1" indent="0">
              <a:buNone/>
            </a:pPr>
            <a:r>
              <a:rPr lang="en-US" sz="3000" dirty="0" smtClean="0"/>
              <a:t>(the default installation sets 256MB and that is too little for volumetric images -&gt; you can set this based on memory/RAM available on your computer)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  <a:p>
            <a:endParaRPr lang="en-US" dirty="0" smtClean="0"/>
          </a:p>
        </p:txBody>
      </p:sp>
      <p:pic>
        <p:nvPicPr>
          <p:cNvPr id="4" name="animated_8bit.gif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613115" y="1355193"/>
            <a:ext cx="3327686" cy="332768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613115" y="4783175"/>
            <a:ext cx="33276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Example: fractured </a:t>
            </a:r>
            <a:r>
              <a:rPr lang="en-US" dirty="0"/>
              <a:t>carbonate  scan </a:t>
            </a:r>
            <a:r>
              <a:rPr lang="en-US" dirty="0" smtClean="0"/>
              <a:t>(obtained from adapted medical scanner at PGE, UT Austin (mm resolution)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E0EA2-0089-E444-B7C7-DA07227E211A}" type="slidenum">
              <a:rPr lang="en-US" smtClean="0"/>
              <a:t>1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608918" y="5987018"/>
            <a:ext cx="3436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Image courtesy of G. Pope/CPGE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88023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9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4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15696"/>
            <a:ext cx="4529713" cy="1143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Importing an image sequence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344" y="1679928"/>
            <a:ext cx="4773008" cy="5178072"/>
          </a:xfrm>
        </p:spPr>
        <p:txBody>
          <a:bodyPr>
            <a:normAutofit fontScale="92500" lnSpcReduction="20000"/>
          </a:bodyPr>
          <a:lstStyle/>
          <a:p>
            <a:r>
              <a:rPr lang="en-US" sz="2600" dirty="0" smtClean="0"/>
              <a:t>Open </a:t>
            </a:r>
            <a:r>
              <a:rPr lang="en-US" sz="2600" dirty="0" err="1" smtClean="0"/>
              <a:t>ImageJ</a:t>
            </a:r>
            <a:endParaRPr lang="en-US" sz="2600" dirty="0" smtClean="0"/>
          </a:p>
          <a:p>
            <a:r>
              <a:rPr lang="en-US" sz="2600" dirty="0" smtClean="0"/>
              <a:t>Select </a:t>
            </a:r>
            <a:r>
              <a:rPr lang="en-US" sz="2600" b="1" dirty="0" smtClean="0">
                <a:solidFill>
                  <a:srgbClr val="C00E10"/>
                </a:solidFill>
              </a:rPr>
              <a:t>File-&gt;Import-&gt;Image Sequence </a:t>
            </a:r>
            <a:r>
              <a:rPr lang="en-US" sz="2600" dirty="0" smtClean="0"/>
              <a:t>(see figure)</a:t>
            </a:r>
          </a:p>
          <a:p>
            <a:r>
              <a:rPr lang="en-US" sz="2600" dirty="0"/>
              <a:t>Data </a:t>
            </a:r>
            <a:r>
              <a:rPr lang="en-US" sz="2600" dirty="0" smtClean="0"/>
              <a:t>is </a:t>
            </a:r>
            <a:r>
              <a:rPr lang="en-US" sz="2600" dirty="0"/>
              <a:t>in </a:t>
            </a:r>
            <a:r>
              <a:rPr lang="en-US" sz="2600" dirty="0" smtClean="0"/>
              <a:t>Data_FracturedCarbonate_8bit</a:t>
            </a:r>
            <a:r>
              <a:rPr lang="en-US" sz="2600" dirty="0"/>
              <a:t>/ </a:t>
            </a:r>
            <a:r>
              <a:rPr lang="en-US" sz="2600" dirty="0" smtClean="0"/>
              <a:t>d folder</a:t>
            </a:r>
            <a:endParaRPr lang="en-US" sz="2600" dirty="0"/>
          </a:p>
          <a:p>
            <a:r>
              <a:rPr lang="en-US" sz="2600" dirty="0"/>
              <a:t>C</a:t>
            </a:r>
            <a:r>
              <a:rPr lang="en-US" sz="2600" dirty="0" smtClean="0"/>
              <a:t>lick either on the entire folder or  the first slice (slice001.jpg)</a:t>
            </a:r>
          </a:p>
          <a:p>
            <a:r>
              <a:rPr lang="en-US" sz="2600" dirty="0" err="1" smtClean="0"/>
              <a:t>ImageJ</a:t>
            </a:r>
            <a:r>
              <a:rPr lang="en-US" sz="2600" dirty="0" smtClean="0"/>
              <a:t> will automatically recognize how many slices there are. Sequence Options dialog will pop up (see figure)</a:t>
            </a:r>
          </a:p>
          <a:p>
            <a:r>
              <a:rPr lang="en-US" sz="2600" dirty="0" smtClean="0"/>
              <a:t>The dialog also tells you the memory required (65.4MB)</a:t>
            </a:r>
          </a:p>
          <a:p>
            <a:r>
              <a:rPr lang="en-US" sz="2600" dirty="0" smtClean="0"/>
              <a:t>Click OK to load the data</a:t>
            </a:r>
          </a:p>
          <a:p>
            <a:endParaRPr lang="en-US" dirty="0"/>
          </a:p>
        </p:txBody>
      </p:sp>
      <p:pic>
        <p:nvPicPr>
          <p:cNvPr id="5" name="Picture 4" descr="ImageJScreenSnapz001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29713" y="8391"/>
            <a:ext cx="4611506" cy="3651591"/>
          </a:xfrm>
          <a:prstGeom prst="rect">
            <a:avLst/>
          </a:prstGeom>
        </p:spPr>
      </p:pic>
      <p:pic>
        <p:nvPicPr>
          <p:cNvPr id="6" name="Picture 5" descr="Screen shot 2011-06-28 at 2.54.50 PM.pn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610"/>
          <a:stretch/>
        </p:blipFill>
        <p:spPr>
          <a:xfrm>
            <a:off x="5779626" y="3775890"/>
            <a:ext cx="2212907" cy="3116070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E0EA2-0089-E444-B7C7-DA07227E211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6667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7084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Image-&gt;Adjust-&gt;Brightness/Contrast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5848" y="1563699"/>
            <a:ext cx="3522133" cy="4990849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This image shows OK. </a:t>
            </a:r>
          </a:p>
          <a:p>
            <a:r>
              <a:rPr lang="en-US" dirty="0" smtClean="0"/>
              <a:t>Sometimes automatic settings are not best for showing the data at hand</a:t>
            </a:r>
          </a:p>
          <a:p>
            <a:r>
              <a:rPr lang="en-US" dirty="0" smtClean="0"/>
              <a:t>Using options shown you can adjust min/max data displayed without  changing the actual data</a:t>
            </a:r>
            <a:endParaRPr lang="en-US" dirty="0"/>
          </a:p>
        </p:txBody>
      </p:sp>
      <p:pic>
        <p:nvPicPr>
          <p:cNvPr id="4" name="Picture 3" descr="ImageJScreenSnapz004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25334" y="1567603"/>
            <a:ext cx="5193018" cy="4867059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E0EA2-0089-E444-B7C7-DA07227E211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1950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ImageJScreenSnapz005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36308" y="1894145"/>
            <a:ext cx="4785410" cy="461441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3696"/>
            <a:ext cx="4438719" cy="1143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Basic image information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58141" y="1715216"/>
            <a:ext cx="4361031" cy="5142784"/>
          </a:xfrm>
        </p:spPr>
        <p:txBody>
          <a:bodyPr>
            <a:normAutofit/>
          </a:bodyPr>
          <a:lstStyle/>
          <a:p>
            <a:r>
              <a:rPr lang="en-US" sz="2400" dirty="0" smtClean="0"/>
              <a:t>You should always know basic information about your image (8bit or 16bit, </a:t>
            </a:r>
            <a:r>
              <a:rPr lang="en-US" sz="2400" dirty="0" err="1" smtClean="0"/>
              <a:t>grayscale</a:t>
            </a:r>
            <a:r>
              <a:rPr lang="en-US" sz="2400" dirty="0" smtClean="0"/>
              <a:t> or RGB, number of slices, etc…)</a:t>
            </a:r>
          </a:p>
          <a:p>
            <a:r>
              <a:rPr lang="en-US" sz="2400" dirty="0" smtClean="0"/>
              <a:t>View and change type from </a:t>
            </a:r>
            <a:r>
              <a:rPr lang="en-US" sz="2400" b="1" dirty="0" smtClean="0">
                <a:solidFill>
                  <a:srgbClr val="C00E10"/>
                </a:solidFill>
              </a:rPr>
              <a:t>Image-&gt;Type</a:t>
            </a:r>
          </a:p>
          <a:p>
            <a:r>
              <a:rPr lang="en-US" sz="2400" b="1" dirty="0" smtClean="0">
                <a:solidFill>
                  <a:srgbClr val="C00E10"/>
                </a:solidFill>
              </a:rPr>
              <a:t>Image-&gt; Show Info</a:t>
            </a:r>
          </a:p>
          <a:p>
            <a:r>
              <a:rPr lang="en-US" sz="2400" dirty="0" err="1" smtClean="0"/>
              <a:t>ImageJ</a:t>
            </a:r>
            <a:r>
              <a:rPr lang="en-US" sz="2400" dirty="0" smtClean="0"/>
              <a:t> allows you to walk through slices</a:t>
            </a:r>
          </a:p>
          <a:p>
            <a:r>
              <a:rPr lang="en-US" sz="2400" b="1" dirty="0" smtClean="0">
                <a:solidFill>
                  <a:srgbClr val="C00E10"/>
                </a:solidFill>
              </a:rPr>
              <a:t>File </a:t>
            </a:r>
            <a:r>
              <a:rPr lang="en-US" sz="2400" b="1" dirty="0">
                <a:solidFill>
                  <a:srgbClr val="C00E10"/>
                </a:solidFill>
              </a:rPr>
              <a:t>&gt; Save As &gt;Animated </a:t>
            </a:r>
            <a:r>
              <a:rPr lang="en-US" sz="2400" b="1" dirty="0" smtClean="0">
                <a:solidFill>
                  <a:srgbClr val="C00E10"/>
                </a:solidFill>
              </a:rPr>
              <a:t>Gif </a:t>
            </a:r>
            <a:r>
              <a:rPr lang="en-US" sz="2400" dirty="0" smtClean="0"/>
              <a:t> allows you to save a movie of all slices</a:t>
            </a:r>
          </a:p>
          <a:p>
            <a:endParaRPr lang="en-US" sz="2800" b="1" dirty="0" smtClean="0">
              <a:solidFill>
                <a:schemeClr val="accent2"/>
              </a:solidFill>
            </a:endParaRP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349592" y="6172735"/>
            <a:ext cx="3493694" cy="425347"/>
          </a:xfrm>
          <a:prstGeom prst="rect">
            <a:avLst/>
          </a:prstGeom>
          <a:noFill/>
          <a:ln w="50800"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171335" y="2917578"/>
            <a:ext cx="5026511" cy="202208"/>
          </a:xfrm>
          <a:prstGeom prst="rect">
            <a:avLst/>
          </a:prstGeom>
          <a:noFill/>
          <a:ln w="50800"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>
            <a:endCxn id="7" idx="1"/>
          </p:cNvCxnSpPr>
          <p:nvPr/>
        </p:nvCxnSpPr>
        <p:spPr>
          <a:xfrm>
            <a:off x="3467103" y="2850703"/>
            <a:ext cx="704232" cy="167979"/>
          </a:xfrm>
          <a:prstGeom prst="line">
            <a:avLst/>
          </a:prstGeom>
          <a:ln w="38100" cmpd="sng">
            <a:solidFill>
              <a:srgbClr val="8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699168" y="246632"/>
            <a:ext cx="42487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If you click on the image, and move mouse around, the information on </a:t>
            </a:r>
            <a:r>
              <a:rPr lang="en-US" dirty="0" err="1" smtClean="0"/>
              <a:t>x,y</a:t>
            </a:r>
            <a:r>
              <a:rPr lang="en-US" dirty="0" smtClean="0"/>
              <a:t> position and image value at (</a:t>
            </a:r>
            <a:r>
              <a:rPr lang="en-US" dirty="0" err="1" smtClean="0"/>
              <a:t>x,y</a:t>
            </a:r>
            <a:r>
              <a:rPr lang="en-US" dirty="0" smtClean="0"/>
              <a:t>) will show in the main </a:t>
            </a:r>
            <a:r>
              <a:rPr lang="en-US" dirty="0" err="1" smtClean="0"/>
              <a:t>ImageJ</a:t>
            </a:r>
            <a:r>
              <a:rPr lang="en-US" dirty="0" smtClean="0"/>
              <a:t> window.</a:t>
            </a: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4171336" y="2446017"/>
            <a:ext cx="2134488" cy="202208"/>
          </a:xfrm>
          <a:prstGeom prst="rect">
            <a:avLst/>
          </a:prstGeom>
          <a:noFill/>
          <a:ln w="50800"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23"/>
          <p:cNvCxnSpPr/>
          <p:nvPr/>
        </p:nvCxnSpPr>
        <p:spPr>
          <a:xfrm>
            <a:off x="5928044" y="1382032"/>
            <a:ext cx="0" cy="1063985"/>
          </a:xfrm>
          <a:prstGeom prst="line">
            <a:avLst/>
          </a:prstGeom>
          <a:ln w="38100" cmpd="sng">
            <a:solidFill>
              <a:srgbClr val="8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368243" y="5038561"/>
            <a:ext cx="1981349" cy="1134174"/>
          </a:xfrm>
          <a:prstGeom prst="line">
            <a:avLst/>
          </a:prstGeom>
          <a:ln w="38100" cmpd="sng">
            <a:solidFill>
              <a:srgbClr val="8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702610" y="6520701"/>
            <a:ext cx="2133600" cy="365125"/>
          </a:xfrm>
        </p:spPr>
        <p:txBody>
          <a:bodyPr/>
          <a:lstStyle/>
          <a:p>
            <a:fld id="{1BFE0EA2-0089-E444-B7C7-DA07227E211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6371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416</Words>
  <Application>Microsoft Macintosh PowerPoint</Application>
  <PresentationFormat>On-screen Show (4:3)</PresentationFormat>
  <Paragraphs>46</Paragraphs>
  <Slides>4</Slides>
  <Notes>3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ImageJ Exercise</vt:lpstr>
      <vt:lpstr>Importing an image sequence</vt:lpstr>
      <vt:lpstr>Image-&gt;Adjust-&gt;Brightness/Contrast</vt:lpstr>
      <vt:lpstr>Basic image information</vt:lpstr>
    </vt:vector>
  </TitlesOfParts>
  <Company>University of Texas at Austin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ImageJ Exercise</dc:title>
  <dc:creator>Masa Prodanovic</dc:creator>
  <cp:lastModifiedBy>Masa Prodanovic</cp:lastModifiedBy>
  <cp:revision>1</cp:revision>
  <dcterms:created xsi:type="dcterms:W3CDTF">2013-03-17T20:37:30Z</dcterms:created>
  <dcterms:modified xsi:type="dcterms:W3CDTF">2013-03-17T20:37:54Z</dcterms:modified>
</cp:coreProperties>
</file>